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1"/>
  </p:handoutMasterIdLst>
  <p:sldIdLst>
    <p:sldId id="263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90" y="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2.jpeg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二分查找算法及其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5.10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F941A70-3CF9-474B-9082-9F1B6EE9B7BE}"/>
              </a:ext>
            </a:extLst>
          </p:cNvPr>
          <p:cNvSpPr txBox="1"/>
          <p:nvPr/>
        </p:nvSpPr>
        <p:spPr>
          <a:xfrm>
            <a:off x="2778663" y="2458901"/>
            <a:ext cx="6660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二分查找算法</a:t>
            </a: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6472BA6F-2D90-4659-B089-F92206CA6662}"/>
              </a:ext>
            </a:extLst>
          </p:cNvPr>
          <p:cNvGrpSpPr/>
          <p:nvPr/>
        </p:nvGrpSpPr>
        <p:grpSpPr>
          <a:xfrm>
            <a:off x="679946" y="943242"/>
            <a:ext cx="10490119" cy="1275282"/>
            <a:chOff x="679946" y="943242"/>
            <a:chExt cx="10490119" cy="1013743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E692D81-E171-4521-B78A-91081D3FFCFF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流程图: 手动输入 23">
              <a:extLst>
                <a:ext uri="{FF2B5EF4-FFF2-40B4-BE49-F238E27FC236}">
                  <a16:creationId xmlns:a16="http://schemas.microsoft.com/office/drawing/2014/main" id="{894CE829-1C24-43A0-8DD1-B1D0D7B5130F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F617950A-330D-4755-9FC9-41C24B97B5FF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366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1】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CEA33C60-2983-4A5D-B33F-459638A47950}"/>
                </a:ext>
              </a:extLst>
            </p:cNvPr>
            <p:cNvSpPr txBox="1"/>
            <p:nvPr/>
          </p:nvSpPr>
          <p:spPr>
            <a:xfrm>
              <a:off x="2129943" y="1038572"/>
              <a:ext cx="9018759" cy="8807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对于数据元素集合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{3, 9, 23, 37, 45, 59, 87, 90}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low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mid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high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分别表示当前待查找数据集合第一个元素、中间元素和最后一个元素的位置，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mid=(</a:t>
              </a:r>
              <a:r>
                <a:rPr lang="en-US" altLang="zh-CN" sz="2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low+high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)/2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。令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X=</a:t>
              </a:r>
              <a:r>
                <a:rPr lang="en-US" altLang="zh-CN" sz="22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87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，进行二分查找，其过程如下图：</a:t>
              </a: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A029BC01-F5A3-4E46-AE2A-030BF717E798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0E2B0218-BB56-4BF8-9364-20813B9081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7C048BD2-DABE-43AF-9E26-93F01291F4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2F5876D1-6715-4AE5-8A85-1197398C1521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30A99AF8-8A7E-4522-94C0-5CAFF418FA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40031015-3238-4269-9110-572AB4171C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BBB3221-A1C3-47DF-9CF6-DD8FADE9B4F9}"/>
              </a:ext>
            </a:extLst>
          </p:cNvPr>
          <p:cNvGrpSpPr/>
          <p:nvPr/>
        </p:nvGrpSpPr>
        <p:grpSpPr>
          <a:xfrm>
            <a:off x="3299826" y="2101639"/>
            <a:ext cx="5592347" cy="4422890"/>
            <a:chOff x="3299826" y="1976514"/>
            <a:chExt cx="5592347" cy="4422890"/>
          </a:xfrm>
        </p:grpSpPr>
        <p:pic>
          <p:nvPicPr>
            <p:cNvPr id="44" name="Picture 2">
              <a:extLst>
                <a:ext uri="{FF2B5EF4-FFF2-40B4-BE49-F238E27FC236}">
                  <a16:creationId xmlns:a16="http://schemas.microsoft.com/office/drawing/2014/main" id="{BF2711CB-F7C5-4FC1-B656-EB05294A1A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5" t="-11397" r="53470" b="11397"/>
            <a:stretch/>
          </p:blipFill>
          <p:spPr bwMode="auto">
            <a:xfrm>
              <a:off x="3449523" y="1976514"/>
              <a:ext cx="5442650" cy="1763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6" name="Picture 3">
              <a:extLst>
                <a:ext uri="{FF2B5EF4-FFF2-40B4-BE49-F238E27FC236}">
                  <a16:creationId xmlns:a16="http://schemas.microsoft.com/office/drawing/2014/main" id="{E774F03E-570E-46BD-B8A7-ACEAC94F6F2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3772"/>
            <a:stretch/>
          </p:blipFill>
          <p:spPr bwMode="auto">
            <a:xfrm>
              <a:off x="3299826" y="3595863"/>
              <a:ext cx="5592347" cy="17641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87C4240F-7396-4993-9D8C-5AEF7E0610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0406" y="5031020"/>
              <a:ext cx="4961989" cy="1368384"/>
            </a:xfrm>
            <a:prstGeom prst="rect">
              <a:avLst/>
            </a:prstGeom>
          </p:spPr>
        </p:pic>
        <p:cxnSp>
          <p:nvCxnSpPr>
            <p:cNvPr id="5" name="直接箭头连接符 4">
              <a:extLst>
                <a:ext uri="{FF2B5EF4-FFF2-40B4-BE49-F238E27FC236}">
                  <a16:creationId xmlns:a16="http://schemas.microsoft.com/office/drawing/2014/main" id="{8C4CEEE6-B9B3-4AAC-8A10-E243140DCF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53225" y="5629275"/>
              <a:ext cx="469900" cy="298450"/>
            </a:xfrm>
            <a:prstGeom prst="straightConnector1">
              <a:avLst/>
            </a:prstGeom>
            <a:ln w="28575" cap="rnd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>
              <a:extLst>
                <a:ext uri="{FF2B5EF4-FFF2-40B4-BE49-F238E27FC236}">
                  <a16:creationId xmlns:a16="http://schemas.microsoft.com/office/drawing/2014/main" id="{3048F950-6063-43AB-AF0D-E63FAF9DCA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85997" y="5629275"/>
              <a:ext cx="0" cy="298450"/>
            </a:xfrm>
            <a:prstGeom prst="straightConnector1">
              <a:avLst/>
            </a:prstGeom>
            <a:ln w="28575" cap="rnd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箭头连接符 57">
              <a:extLst>
                <a:ext uri="{FF2B5EF4-FFF2-40B4-BE49-F238E27FC236}">
                  <a16:creationId xmlns:a16="http://schemas.microsoft.com/office/drawing/2014/main" id="{1F487A1C-C415-480A-8CC6-0505479595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36872" y="5629275"/>
              <a:ext cx="0" cy="298450"/>
            </a:xfrm>
            <a:prstGeom prst="straightConnector1">
              <a:avLst/>
            </a:prstGeom>
            <a:ln w="28575" cap="rnd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F61F739-20A4-46CF-AF60-20DBB527524C}"/>
                </a:ext>
              </a:extLst>
            </p:cNvPr>
            <p:cNvSpPr/>
            <p:nvPr/>
          </p:nvSpPr>
          <p:spPr>
            <a:xfrm>
              <a:off x="6418788" y="5897348"/>
              <a:ext cx="56938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low</a:t>
              </a:r>
              <a:endParaRPr lang="zh-CN" altLang="en-US" sz="2000" dirty="0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E681C509-5973-42AC-AD53-AB9253C40731}"/>
                </a:ext>
              </a:extLst>
            </p:cNvPr>
            <p:cNvSpPr/>
            <p:nvPr/>
          </p:nvSpPr>
          <p:spPr>
            <a:xfrm>
              <a:off x="7069662" y="5897348"/>
              <a:ext cx="582211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mid</a:t>
              </a:r>
              <a:endParaRPr lang="zh-CN" altLang="en-US" sz="2000" dirty="0"/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583C7C0F-3FE5-464E-BD6E-BB27437235A5}"/>
                </a:ext>
              </a:extLst>
            </p:cNvPr>
            <p:cNvSpPr/>
            <p:nvPr/>
          </p:nvSpPr>
          <p:spPr>
            <a:xfrm>
              <a:off x="7651873" y="5897348"/>
              <a:ext cx="63991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high</a:t>
              </a:r>
              <a:endParaRPr lang="zh-CN" alt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5244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F5272C-61EA-4BA6-82C3-D2C8BC9DBDDA}"/>
              </a:ext>
            </a:extLst>
          </p:cNvPr>
          <p:cNvGrpSpPr/>
          <p:nvPr/>
        </p:nvGrpSpPr>
        <p:grpSpPr>
          <a:xfrm>
            <a:off x="679946" y="943242"/>
            <a:ext cx="10490119" cy="1207838"/>
            <a:chOff x="679946" y="943242"/>
            <a:chExt cx="10490119" cy="1013743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5C8C2877-D49A-413D-8F75-A7CE4F41EF8E}"/>
                </a:ext>
              </a:extLst>
            </p:cNvPr>
            <p:cNvSpPr/>
            <p:nvPr/>
          </p:nvSpPr>
          <p:spPr>
            <a:xfrm>
              <a:off x="749027" y="984583"/>
              <a:ext cx="10394688" cy="904036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" name="流程图: 手动输入 2">
              <a:extLst>
                <a:ext uri="{FF2B5EF4-FFF2-40B4-BE49-F238E27FC236}">
                  <a16:creationId xmlns:a16="http://schemas.microsoft.com/office/drawing/2014/main" id="{412F7FFA-60BD-437F-8A1E-538A5133F44D}"/>
                </a:ext>
              </a:extLst>
            </p:cNvPr>
            <p:cNvSpPr/>
            <p:nvPr/>
          </p:nvSpPr>
          <p:spPr>
            <a:xfrm rot="5400000">
              <a:off x="898073" y="794195"/>
              <a:ext cx="1013743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15F57B23-EF33-48D4-837C-EC48F08E9583}"/>
                </a:ext>
              </a:extLst>
            </p:cNvPr>
            <p:cNvSpPr txBox="1"/>
            <p:nvPr/>
          </p:nvSpPr>
          <p:spPr>
            <a:xfrm>
              <a:off x="679946" y="1230305"/>
              <a:ext cx="1187764" cy="387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2】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4A16E77-BFB8-4B9F-96F7-EE8A63046BF1}"/>
                </a:ext>
              </a:extLst>
            </p:cNvPr>
            <p:cNvSpPr txBox="1"/>
            <p:nvPr/>
          </p:nvSpPr>
          <p:spPr>
            <a:xfrm>
              <a:off x="2129943" y="998180"/>
              <a:ext cx="9018759" cy="9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对于数据元素集合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{3, 9, 23, 37, 45, 59, 87, 90}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low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、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mid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和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high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分别表示当前待查找数据集合第一个元素、中间元素和最后一个元素的位置，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mid=(</a:t>
              </a:r>
              <a:r>
                <a:rPr lang="en-US" altLang="zh-CN" sz="2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low+high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)/2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。令</a:t>
              </a:r>
              <a:r>
                <a:rPr lang="en-US" altLang="zh-CN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X=</a:t>
              </a:r>
              <a:r>
                <a:rPr lang="en-US" altLang="zh-CN" sz="2200" dirty="0">
                  <a:solidFill>
                    <a:schemeClr val="accent2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30</a:t>
              </a:r>
              <a:r>
                <a:rPr lang="zh-CN" altLang="en-US" sz="2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，进行二分查找。写出其查找过程。</a:t>
              </a:r>
            </a:p>
          </p:txBody>
        </p: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55884969-4576-4B5A-B689-E5582AA5F83C}"/>
                </a:ext>
              </a:extLst>
            </p:cNvPr>
            <p:cNvGrpSpPr/>
            <p:nvPr/>
          </p:nvGrpSpPr>
          <p:grpSpPr>
            <a:xfrm>
              <a:off x="11017251" y="950401"/>
              <a:ext cx="152814" cy="165397"/>
              <a:chOff x="6181413" y="1023323"/>
              <a:chExt cx="152814" cy="165397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60B63927-2A9B-407A-86BE-69D08DE8F4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1413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5222D7-F18D-4DFA-8967-1601E8E4A2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3323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62F10CD1-5A05-4A73-B509-D2501E583533}"/>
                </a:ext>
              </a:extLst>
            </p:cNvPr>
            <p:cNvGrpSpPr/>
            <p:nvPr/>
          </p:nvGrpSpPr>
          <p:grpSpPr>
            <a:xfrm rot="5400000">
              <a:off x="11009166" y="1758316"/>
              <a:ext cx="152814" cy="165397"/>
              <a:chOff x="6186411" y="1028702"/>
              <a:chExt cx="152814" cy="165397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5065338C-DCB8-4E71-918E-CB4EE2B86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86411" y="1028702"/>
                <a:ext cx="152814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4D19401E-13E0-4CA7-91C3-36BDC6C1CB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32434" y="1028702"/>
                <a:ext cx="0" cy="165397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68227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2">
            <a:extLst>
              <a:ext uri="{FF2B5EF4-FFF2-40B4-BE49-F238E27FC236}">
                <a16:creationId xmlns:a16="http://schemas.microsoft.com/office/drawing/2014/main" id="{2916B354-0A27-4888-9B02-D972B638CA2E}"/>
              </a:ext>
            </a:extLst>
          </p:cNvPr>
          <p:cNvGrpSpPr/>
          <p:nvPr/>
        </p:nvGrpSpPr>
        <p:grpSpPr>
          <a:xfrm rot="10800000" flipH="1">
            <a:off x="1755517" y="1010961"/>
            <a:ext cx="8680966" cy="5410200"/>
            <a:chOff x="850264" y="1121062"/>
            <a:chExt cx="11341335" cy="5967853"/>
          </a:xfrm>
        </p:grpSpPr>
        <p:grpSp>
          <p:nvGrpSpPr>
            <p:cNvPr id="4" name="组合 13">
              <a:extLst>
                <a:ext uri="{FF2B5EF4-FFF2-40B4-BE49-F238E27FC236}">
                  <a16:creationId xmlns:a16="http://schemas.microsoft.com/office/drawing/2014/main" id="{2FD13BB8-36BA-425A-8E10-B004CC8C41AC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8" name="任意多边形 3">
                <a:extLst>
                  <a:ext uri="{FF2B5EF4-FFF2-40B4-BE49-F238E27FC236}">
                    <a16:creationId xmlns:a16="http://schemas.microsoft.com/office/drawing/2014/main" id="{9A2C4C82-9A88-496C-99E7-3270B3F9F564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9" name="组合 19">
                <a:extLst>
                  <a:ext uri="{FF2B5EF4-FFF2-40B4-BE49-F238E27FC236}">
                    <a16:creationId xmlns:a16="http://schemas.microsoft.com/office/drawing/2014/main" id="{3E06DD17-4BBE-4027-A4B8-F126B6BB70FC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10" name="平行四边形 20">
                  <a:extLst>
                    <a:ext uri="{FF2B5EF4-FFF2-40B4-BE49-F238E27FC236}">
                      <a16:creationId xmlns:a16="http://schemas.microsoft.com/office/drawing/2014/main" id="{869FD3C1-D68E-47D3-B5EE-46D1DE1C1D75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1" name="平行四边形 21">
                  <a:extLst>
                    <a:ext uri="{FF2B5EF4-FFF2-40B4-BE49-F238E27FC236}">
                      <a16:creationId xmlns:a16="http://schemas.microsoft.com/office/drawing/2014/main" id="{A1A5E91B-34BE-4607-804F-767E9D42DC99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12" name="平行四边形 22">
                  <a:extLst>
                    <a:ext uri="{FF2B5EF4-FFF2-40B4-BE49-F238E27FC236}">
                      <a16:creationId xmlns:a16="http://schemas.microsoft.com/office/drawing/2014/main" id="{C1078094-0899-4302-959D-2C091AC5B408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5" name="平行四边形 15">
              <a:extLst>
                <a:ext uri="{FF2B5EF4-FFF2-40B4-BE49-F238E27FC236}">
                  <a16:creationId xmlns:a16="http://schemas.microsoft.com/office/drawing/2014/main" id="{FC19B87A-1196-4815-B797-6011BB7B2BBD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6" name="平行四边形 16">
              <a:extLst>
                <a:ext uri="{FF2B5EF4-FFF2-40B4-BE49-F238E27FC236}">
                  <a16:creationId xmlns:a16="http://schemas.microsoft.com/office/drawing/2014/main" id="{830C9798-3EF1-48B8-B5E7-0CDBF0059E29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7" name="平行四边形 17">
              <a:extLst>
                <a:ext uri="{FF2B5EF4-FFF2-40B4-BE49-F238E27FC236}">
                  <a16:creationId xmlns:a16="http://schemas.microsoft.com/office/drawing/2014/main" id="{5D40F734-30FB-4AD7-A3BC-BDAA212623DC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2430609" y="1322725"/>
            <a:ext cx="758928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二分查找又称折半查找，它是一种效率较高的查找方法。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二分查找要求：</a:t>
            </a:r>
            <a:endParaRPr lang="en-US" altLang="zh-CN" sz="2400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必须采用顺序存储结构</a:t>
            </a:r>
            <a:endParaRPr lang="en-US" altLang="zh-CN" sz="2400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Wingdings" pitchFamily="2" charset="2"/>
              <a:buChar char="Ø"/>
            </a:pPr>
            <a:r>
              <a:rPr lang="zh-CN" altLang="en-US" sz="2400" dirty="0"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必须按关键字大小有序排列</a:t>
            </a:r>
            <a:endParaRPr lang="en-US" altLang="zh-CN" sz="2400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Clr>
                <a:schemeClr val="accent2"/>
              </a:buClr>
            </a:pPr>
            <a:endParaRPr lang="zh-CN" altLang="en-US" sz="2400" dirty="0"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  <a:p>
            <a:pPr algn="just" hangingPunct="0">
              <a:lnSpc>
                <a:spcPct val="150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zh-CN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在数据集合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K={k</a:t>
            </a:r>
            <a:r>
              <a:rPr lang="en-US" altLang="zh-CN" sz="2400" kern="1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1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, k</a:t>
            </a:r>
            <a:r>
              <a:rPr lang="en-US" altLang="zh-CN" sz="2400" kern="1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2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, k</a:t>
            </a:r>
            <a:r>
              <a:rPr lang="en-US" altLang="zh-CN" sz="2400" kern="1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3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, </a:t>
            </a:r>
            <a:r>
              <a:rPr lang="zh-CN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…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, </a:t>
            </a:r>
            <a:r>
              <a:rPr lang="en-US" altLang="zh-CN" sz="24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k</a:t>
            </a:r>
            <a:r>
              <a:rPr lang="en-US" altLang="zh-CN" sz="2400" kern="100" baseline="-25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n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}</a:t>
            </a:r>
            <a:r>
              <a:rPr lang="zh-CN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中查找值为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X</a:t>
            </a:r>
            <a:r>
              <a:rPr lang="zh-CN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的元素，</a:t>
            </a: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令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low=1</a:t>
            </a:r>
            <a:r>
              <a:rPr lang="zh-CN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high=n</a:t>
            </a: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itchFamily="34" charset="-122"/>
                <a:cs typeface="Times New Roman" panose="02020603050405020304" pitchFamily="18" charset="0"/>
              </a:rPr>
              <a:t>。可以有递归和迭代两种算法。二分查找的递归算法如下表：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529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Table 3">
            <a:extLst>
              <a:ext uri="{FF2B5EF4-FFF2-40B4-BE49-F238E27FC236}">
                <a16:creationId xmlns:a16="http://schemas.microsoft.com/office/drawing/2014/main" id="{0F7516D1-EABC-4885-AD20-650A0DF57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345296"/>
              </p:ext>
            </p:extLst>
          </p:nvPr>
        </p:nvGraphicFramePr>
        <p:xfrm>
          <a:off x="1050180" y="777285"/>
          <a:ext cx="9876500" cy="5883393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2518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246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5244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步骤</a:t>
                      </a:r>
                      <a:endParaRPr lang="zh-CN" sz="24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处</a:t>
                      </a:r>
                      <a:r>
                        <a:rPr lang="en-US" sz="24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</a:t>
                      </a:r>
                      <a:r>
                        <a:rPr lang="zh-CN" sz="2400" b="1" kern="1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理</a:t>
                      </a:r>
                      <a:endParaRPr lang="zh-CN" sz="24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5244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4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4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将</a:t>
                      </a:r>
                      <a:r>
                        <a:rPr lang="en-US" sz="24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mid</a:t>
                      </a:r>
                      <a:r>
                        <a:rPr lang="zh-CN" sz="24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赋值为</a:t>
                      </a:r>
                      <a:r>
                        <a:rPr lang="en-US" sz="24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2400" kern="100" dirty="0" err="1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low+high</a:t>
                      </a:r>
                      <a:r>
                        <a:rPr lang="en-US" sz="24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)/2</a:t>
                      </a:r>
                      <a:endParaRPr lang="zh-CN" sz="24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2417">
                <a:tc>
                  <a:txBody>
                    <a:bodyPr/>
                    <a:lstStyle/>
                    <a:p>
                      <a:pPr algn="ctr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18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8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如果</a:t>
                      </a:r>
                      <a:r>
                        <a:rPr lang="en-US" sz="2200" kern="100" dirty="0" err="1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sz="2200" kern="100" baseline="-25000" dirty="0" err="1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mid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等于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endParaRPr lang="zh-CN" sz="22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indent="266065" algn="just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查找成功</a:t>
                      </a:r>
                    </a:p>
                    <a:p>
                      <a:pPr marL="0" marR="0" indent="0" algn="just" defTabSz="914400" rtl="0" eaLnBrk="1" fontAlgn="auto" latinLnBrk="0" hangingPunct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  <a:defRPr/>
                      </a:pP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否则</a:t>
                      </a:r>
                      <a:endParaRPr lang="en-US" altLang="zh-CN" sz="2200" kern="100" dirty="0"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marL="0" marR="0" indent="0" algn="just" defTabSz="914400" rtl="0" eaLnBrk="1" fontAlgn="auto" latinLnBrk="0" hangingPunct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  <a:defRPr/>
                      </a:pPr>
                      <a:r>
                        <a:rPr lang="en-US" alt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如果</a:t>
                      </a:r>
                      <a:r>
                        <a:rPr lang="en-US" sz="2200" kern="100" dirty="0" err="1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sz="2200" kern="100" baseline="-25000" dirty="0" err="1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mid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大于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en-US" altLang="zh-CN" sz="2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altLang="zh-CN" sz="2200" kern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endParaRPr>
                    </a:p>
                    <a:p>
                      <a:pPr indent="266065" algn="just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      </a:t>
                      </a:r>
                      <a:r>
                        <a:rPr lang="zh-CN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如果</a:t>
                      </a:r>
                      <a:r>
                        <a:rPr lang="en-US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low</a:t>
                      </a:r>
                      <a:r>
                        <a:rPr lang="zh-CN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大于</a:t>
                      </a:r>
                      <a:r>
                        <a:rPr lang="en-US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mid-1</a:t>
                      </a:r>
                      <a:r>
                        <a:rPr lang="zh-CN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	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查找失败</a:t>
                      </a:r>
                    </a:p>
                    <a:p>
                      <a:pPr indent="266065" algn="just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      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否则</a:t>
                      </a:r>
                    </a:p>
                    <a:p>
                      <a:pPr indent="266065" algn="just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	                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在集合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{</a:t>
                      </a:r>
                      <a:r>
                        <a:rPr lang="en-US" sz="2200" kern="100" dirty="0" err="1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sz="2200" kern="100" baseline="-25000" dirty="0" err="1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low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, …, k</a:t>
                      </a:r>
                      <a:r>
                        <a:rPr lang="en-US" sz="2200" kern="100" baseline="-250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mid-1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}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中查找值为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的元素</a:t>
                      </a:r>
                    </a:p>
                    <a:p>
                      <a:pPr algn="just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否则，</a:t>
                      </a:r>
                    </a:p>
                    <a:p>
                      <a:pPr algn="just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               </a:t>
                      </a:r>
                      <a:r>
                        <a:rPr lang="zh-CN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如果</a:t>
                      </a:r>
                      <a:r>
                        <a:rPr lang="en-US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mid+1</a:t>
                      </a:r>
                      <a:r>
                        <a:rPr lang="zh-CN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大于</a:t>
                      </a:r>
                      <a:r>
                        <a:rPr lang="en-US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high</a:t>
                      </a:r>
                      <a:r>
                        <a:rPr lang="zh-CN" sz="22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	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查找失败</a:t>
                      </a:r>
                    </a:p>
                    <a:p>
                      <a:pPr indent="266065" algn="just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alt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否则</a:t>
                      </a:r>
                    </a:p>
                    <a:p>
                      <a:pPr indent="266065" algn="just" hangingPunct="0">
                        <a:lnSpc>
                          <a:spcPct val="130000"/>
                        </a:lnSpc>
                        <a:spcAft>
                          <a:spcPts val="0"/>
                        </a:spcAft>
                        <a:tabLst>
                          <a:tab pos="262890" algn="l"/>
                          <a:tab pos="525780" algn="l"/>
                          <a:tab pos="788670" algn="l"/>
                          <a:tab pos="1051560" algn="l"/>
                          <a:tab pos="1314450" algn="l"/>
                          <a:tab pos="1577340" algn="l"/>
                          <a:tab pos="1840230" algn="l"/>
                          <a:tab pos="2103120" algn="l"/>
                          <a:tab pos="2366010" algn="l"/>
                          <a:tab pos="2628900" algn="l"/>
                        </a:tabLst>
                      </a:pP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	</a:t>
                      </a:r>
                      <a:r>
                        <a:rPr lang="en-US" alt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              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在集合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{k</a:t>
                      </a:r>
                      <a:r>
                        <a:rPr lang="en-US" sz="2200" kern="100" baseline="-250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mid+1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, …, </a:t>
                      </a:r>
                      <a:r>
                        <a:rPr lang="en-US" sz="2200" kern="100" dirty="0" err="1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en-US" sz="2200" kern="100" baseline="-25000" dirty="0" err="1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high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}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中查找值为</a:t>
                      </a:r>
                      <a:r>
                        <a:rPr lang="en-US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zh-CN" sz="2200" kern="100" dirty="0">
                          <a:effectLst/>
                          <a:latin typeface="Times New Roman" panose="02020603050405020304" pitchFamily="18" charset="0"/>
                          <a:ea typeface="微软雅黑" panose="020B0503020204020204" pitchFamily="34" charset="-122"/>
                          <a:cs typeface="Times New Roman" panose="02020603050405020304" pitchFamily="18" charset="0"/>
                        </a:rPr>
                        <a:t>的元素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9067735C-9CE7-4811-BCD0-274D216B97AA}"/>
              </a:ext>
            </a:extLst>
          </p:cNvPr>
          <p:cNvSpPr/>
          <p:nvPr/>
        </p:nvSpPr>
        <p:spPr>
          <a:xfrm>
            <a:off x="2590800" y="3071234"/>
            <a:ext cx="8191500" cy="1792168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C5FF2E4-E3AE-4DFC-8AAE-3A000A65E450}"/>
              </a:ext>
            </a:extLst>
          </p:cNvPr>
          <p:cNvSpPr/>
          <p:nvPr/>
        </p:nvSpPr>
        <p:spPr>
          <a:xfrm>
            <a:off x="2590800" y="4948326"/>
            <a:ext cx="8191500" cy="1644979"/>
          </a:xfrm>
          <a:prstGeom prst="rect">
            <a:avLst/>
          </a:prstGeom>
          <a:noFill/>
          <a:ln w="19050">
            <a:solidFill>
              <a:srgbClr val="0070C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4485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C8C2877-D49A-413D-8F75-A7CE4F41EF8E}"/>
              </a:ext>
            </a:extLst>
          </p:cNvPr>
          <p:cNvSpPr/>
          <p:nvPr/>
        </p:nvSpPr>
        <p:spPr>
          <a:xfrm>
            <a:off x="920021" y="1406372"/>
            <a:ext cx="10394688" cy="1288689"/>
          </a:xfrm>
          <a:prstGeom prst="rect">
            <a:avLst/>
          </a:prstGeom>
          <a:noFill/>
          <a:ln w="127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流程图: 手动输入 2">
            <a:extLst>
              <a:ext uri="{FF2B5EF4-FFF2-40B4-BE49-F238E27FC236}">
                <a16:creationId xmlns:a16="http://schemas.microsoft.com/office/drawing/2014/main" id="{412F7FFA-60BD-437F-8A1E-538A5133F44D}"/>
              </a:ext>
            </a:extLst>
          </p:cNvPr>
          <p:cNvSpPr/>
          <p:nvPr/>
        </p:nvSpPr>
        <p:spPr>
          <a:xfrm rot="5400000">
            <a:off x="972019" y="1305118"/>
            <a:ext cx="1207838" cy="1311837"/>
          </a:xfrm>
          <a:prstGeom prst="flowChartManualInput">
            <a:avLst/>
          </a:prstGeom>
          <a:solidFill>
            <a:srgbClr val="0070C0"/>
          </a:solidFill>
          <a:ln>
            <a:solidFill>
              <a:srgbClr val="4788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5F57B23-EF33-48D4-837C-EC48F08E9583}"/>
              </a:ext>
            </a:extLst>
          </p:cNvPr>
          <p:cNvSpPr txBox="1"/>
          <p:nvPr/>
        </p:nvSpPr>
        <p:spPr>
          <a:xfrm>
            <a:off x="850940" y="1699142"/>
            <a:ext cx="1187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【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例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3】</a:t>
            </a:r>
            <a:endParaRPr lang="zh-CN" alt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4A16E77-BFB8-4B9F-96F7-EE8A63046BF1}"/>
              </a:ext>
            </a:extLst>
          </p:cNvPr>
          <p:cNvSpPr txBox="1"/>
          <p:nvPr/>
        </p:nvSpPr>
        <p:spPr>
          <a:xfrm>
            <a:off x="2300937" y="1470699"/>
            <a:ext cx="90187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编写程序，在数据元素集合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{3, 9, 23, 37, 45, 59, 87, 90}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中，采用二分查找，分别查找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X=87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X=30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。（如果查找成功则返回值为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X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的元素在数据元素集合中的位置；如果查找失败则返回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）。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5884969-4576-4B5A-B689-E5582AA5F83C}"/>
              </a:ext>
            </a:extLst>
          </p:cNvPr>
          <p:cNvGrpSpPr/>
          <p:nvPr/>
        </p:nvGrpSpPr>
        <p:grpSpPr>
          <a:xfrm>
            <a:off x="11188245" y="1365647"/>
            <a:ext cx="152814" cy="197065"/>
            <a:chOff x="6181413" y="1023323"/>
            <a:chExt cx="152814" cy="165397"/>
          </a:xfrm>
        </p:grpSpPr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60B63927-2A9B-407A-86BE-69D08DE8F4E7}"/>
                </a:ext>
              </a:extLst>
            </p:cNvPr>
            <p:cNvCxnSpPr>
              <a:cxnSpLocks/>
            </p:cNvCxnSpPr>
            <p:nvPr/>
          </p:nvCxnSpPr>
          <p:spPr>
            <a:xfrm>
              <a:off x="6181413" y="1028702"/>
              <a:ext cx="15281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DA5222D7-F18D-4DFA-8967-1601E8E4A27D}"/>
                </a:ext>
              </a:extLst>
            </p:cNvPr>
            <p:cNvCxnSpPr>
              <a:cxnSpLocks/>
            </p:cNvCxnSpPr>
            <p:nvPr/>
          </p:nvCxnSpPr>
          <p:spPr>
            <a:xfrm>
              <a:off x="6332434" y="1023323"/>
              <a:ext cx="0" cy="165397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62F10CD1-5A05-4A73-B509-D2501E583533}"/>
              </a:ext>
            </a:extLst>
          </p:cNvPr>
          <p:cNvGrpSpPr/>
          <p:nvPr/>
        </p:nvGrpSpPr>
        <p:grpSpPr>
          <a:xfrm rot="5400000">
            <a:off x="11165531" y="2546207"/>
            <a:ext cx="182072" cy="165397"/>
            <a:chOff x="6186411" y="1028702"/>
            <a:chExt cx="152814" cy="165397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5065338C-DCB8-4E71-918E-CB4EE2B8676B}"/>
                </a:ext>
              </a:extLst>
            </p:cNvPr>
            <p:cNvCxnSpPr>
              <a:cxnSpLocks/>
            </p:cNvCxnSpPr>
            <p:nvPr/>
          </p:nvCxnSpPr>
          <p:spPr>
            <a:xfrm>
              <a:off x="6186411" y="1028702"/>
              <a:ext cx="152814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D19401E-13E0-4CA7-91C3-36BDC6C1CB0B}"/>
                </a:ext>
              </a:extLst>
            </p:cNvPr>
            <p:cNvCxnSpPr>
              <a:cxnSpLocks/>
            </p:cNvCxnSpPr>
            <p:nvPr/>
          </p:nvCxnSpPr>
          <p:spPr>
            <a:xfrm>
              <a:off x="6332434" y="1028702"/>
              <a:ext cx="0" cy="165397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1705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2916B354-0A27-4888-9B02-D972B638CA2E}"/>
              </a:ext>
            </a:extLst>
          </p:cNvPr>
          <p:cNvGrpSpPr/>
          <p:nvPr/>
        </p:nvGrpSpPr>
        <p:grpSpPr>
          <a:xfrm rot="10800000" flipH="1">
            <a:off x="1755517" y="1010961"/>
            <a:ext cx="8680966" cy="5410200"/>
            <a:chOff x="850264" y="1121062"/>
            <a:chExt cx="11341335" cy="596785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2FD13BB8-36BA-425A-8E10-B004CC8C41AC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19" name="任意多边形 3">
                <a:extLst>
                  <a:ext uri="{FF2B5EF4-FFF2-40B4-BE49-F238E27FC236}">
                    <a16:creationId xmlns:a16="http://schemas.microsoft.com/office/drawing/2014/main" id="{9A2C4C82-9A88-496C-99E7-3270B3F9F564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3E06DD17-4BBE-4027-A4B8-F126B6BB70FC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1" name="平行四边形 20">
                  <a:extLst>
                    <a:ext uri="{FF2B5EF4-FFF2-40B4-BE49-F238E27FC236}">
                      <a16:creationId xmlns:a16="http://schemas.microsoft.com/office/drawing/2014/main" id="{869FD3C1-D68E-47D3-B5EE-46D1DE1C1D75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2" name="平行四边形 21">
                  <a:extLst>
                    <a:ext uri="{FF2B5EF4-FFF2-40B4-BE49-F238E27FC236}">
                      <a16:creationId xmlns:a16="http://schemas.microsoft.com/office/drawing/2014/main" id="{A1A5E91B-34BE-4607-804F-767E9D42DC99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3" name="平行四边形 22">
                  <a:extLst>
                    <a:ext uri="{FF2B5EF4-FFF2-40B4-BE49-F238E27FC236}">
                      <a16:creationId xmlns:a16="http://schemas.microsoft.com/office/drawing/2014/main" id="{C1078094-0899-4302-959D-2C091AC5B408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16" name="平行四边形 15">
              <a:extLst>
                <a:ext uri="{FF2B5EF4-FFF2-40B4-BE49-F238E27FC236}">
                  <a16:creationId xmlns:a16="http://schemas.microsoft.com/office/drawing/2014/main" id="{FC19B87A-1196-4815-B797-6011BB7B2BBD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17" name="平行四边形 16">
              <a:extLst>
                <a:ext uri="{FF2B5EF4-FFF2-40B4-BE49-F238E27FC236}">
                  <a16:creationId xmlns:a16="http://schemas.microsoft.com/office/drawing/2014/main" id="{830C9798-3EF1-48B8-B5E7-0CDBF0059E29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5D40F734-30FB-4AD7-A3BC-BDAA212623DC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5989CA95-53FF-4103-AE34-DA432A82F842}"/>
              </a:ext>
            </a:extLst>
          </p:cNvPr>
          <p:cNvSpPr/>
          <p:nvPr/>
        </p:nvSpPr>
        <p:spPr>
          <a:xfrm>
            <a:off x="2756072" y="1114772"/>
            <a:ext cx="7418054" cy="4967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K[]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 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= {3, 9, 23, 37, 45, 59, 87, 90};	</a:t>
            </a:r>
          </a:p>
          <a:p>
            <a:pPr>
              <a:lnSpc>
                <a:spcPct val="120000"/>
              </a:lnSpc>
            </a:pP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binarySearch(int X, int low, int high);	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</a:p>
          <a:p>
            <a:pPr>
              <a:lnSpc>
                <a:spcPct val="120000"/>
              </a:lnSpc>
            </a:pP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int X1=87, X2=30;</a:t>
            </a:r>
          </a:p>
          <a:p>
            <a:pPr>
              <a:lnSpc>
                <a:spcPct val="120000"/>
              </a:lnSpc>
            </a:pP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cout&lt;&lt;X1&lt;&lt;"在数据集合中的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位置为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  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     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&lt;&lt;binarySearch(X1, 0, 7)&lt;&lt;endl;</a:t>
            </a:r>
          </a:p>
          <a:p>
            <a:pPr>
              <a:lnSpc>
                <a:spcPct val="120000"/>
              </a:lnSpc>
            </a:pP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cout&lt;&lt;X2&lt;&lt;"在数据集合中的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位置为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        </a:t>
            </a:r>
          </a:p>
          <a:p>
            <a:pPr>
              <a:lnSpc>
                <a:spcPct val="120000"/>
              </a:lnSpc>
            </a:pP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      </a:t>
            </a: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&lt;&lt;binarySearch(X2, 0, 7)&lt;&lt;endl;</a:t>
            </a:r>
          </a:p>
          <a:p>
            <a:pPr>
              <a:lnSpc>
                <a:spcPct val="120000"/>
              </a:lnSpc>
            </a:pP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120000"/>
              </a:lnSpc>
            </a:pPr>
            <a:r>
              <a:rPr lang="zh-CN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8935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2916B354-0A27-4888-9B02-D972B638CA2E}"/>
              </a:ext>
            </a:extLst>
          </p:cNvPr>
          <p:cNvGrpSpPr/>
          <p:nvPr/>
        </p:nvGrpSpPr>
        <p:grpSpPr>
          <a:xfrm rot="10800000" flipH="1">
            <a:off x="1804717" y="744071"/>
            <a:ext cx="8582566" cy="5916611"/>
            <a:chOff x="850264" y="1121062"/>
            <a:chExt cx="11341335" cy="596785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2FD13BB8-36BA-425A-8E10-B004CC8C41AC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19" name="任意多边形 3">
                <a:extLst>
                  <a:ext uri="{FF2B5EF4-FFF2-40B4-BE49-F238E27FC236}">
                    <a16:creationId xmlns:a16="http://schemas.microsoft.com/office/drawing/2014/main" id="{9A2C4C82-9A88-496C-99E7-3270B3F9F564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3E06DD17-4BBE-4027-A4B8-F126B6BB70FC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1" name="平行四边形 20">
                  <a:extLst>
                    <a:ext uri="{FF2B5EF4-FFF2-40B4-BE49-F238E27FC236}">
                      <a16:creationId xmlns:a16="http://schemas.microsoft.com/office/drawing/2014/main" id="{869FD3C1-D68E-47D3-B5EE-46D1DE1C1D75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2" name="平行四边形 21">
                  <a:extLst>
                    <a:ext uri="{FF2B5EF4-FFF2-40B4-BE49-F238E27FC236}">
                      <a16:creationId xmlns:a16="http://schemas.microsoft.com/office/drawing/2014/main" id="{A1A5E91B-34BE-4607-804F-767E9D42DC99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3" name="平行四边形 22">
                  <a:extLst>
                    <a:ext uri="{FF2B5EF4-FFF2-40B4-BE49-F238E27FC236}">
                      <a16:creationId xmlns:a16="http://schemas.microsoft.com/office/drawing/2014/main" id="{C1078094-0899-4302-959D-2C091AC5B408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16" name="平行四边形 15">
              <a:extLst>
                <a:ext uri="{FF2B5EF4-FFF2-40B4-BE49-F238E27FC236}">
                  <a16:creationId xmlns:a16="http://schemas.microsoft.com/office/drawing/2014/main" id="{FC19B87A-1196-4815-B797-6011BB7B2BBD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17" name="平行四边形 16">
              <a:extLst>
                <a:ext uri="{FF2B5EF4-FFF2-40B4-BE49-F238E27FC236}">
                  <a16:creationId xmlns:a16="http://schemas.microsoft.com/office/drawing/2014/main" id="{830C9798-3EF1-48B8-B5E7-0CDBF0059E29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5D40F734-30FB-4AD7-A3BC-BDAA212623DC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5989CA95-53FF-4103-AE34-DA432A82F842}"/>
              </a:ext>
            </a:extLst>
          </p:cNvPr>
          <p:cNvSpPr/>
          <p:nvPr/>
        </p:nvSpPr>
        <p:spPr>
          <a:xfrm>
            <a:off x="2667688" y="856574"/>
            <a:ext cx="8281027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binarySearch(int X, int low, int high)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//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递归算法</a:t>
            </a:r>
            <a:endParaRPr lang="zh-CN" altLang="zh-CN" sz="2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mid;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mid = (low+high)/2;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if (K[mid]==X)	return mid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+1</a:t>
            </a:r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	// 查找成功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else if (K[mid]&gt;X)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 (low&gt;mid-1)	return -1;	// 查找失败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else	return binarySearch(X, low, mid-1);	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else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if (mid+1&gt;high)	return -1;	// 查找失败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else	return binarySearch(X, mid+1, high);</a:t>
            </a:r>
            <a:endParaRPr lang="en-US" altLang="zh-CN" sz="2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722313"/>
            <a:endParaRPr lang="zh-CN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794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2916B354-0A27-4888-9B02-D972B638CA2E}"/>
              </a:ext>
            </a:extLst>
          </p:cNvPr>
          <p:cNvGrpSpPr/>
          <p:nvPr/>
        </p:nvGrpSpPr>
        <p:grpSpPr>
          <a:xfrm rot="10800000" flipH="1">
            <a:off x="1804717" y="760396"/>
            <a:ext cx="8582566" cy="5900286"/>
            <a:chOff x="850264" y="1121062"/>
            <a:chExt cx="11341335" cy="5967853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2FD13BB8-36BA-425A-8E10-B004CC8C41AC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19" name="任意多边形 3">
                <a:extLst>
                  <a:ext uri="{FF2B5EF4-FFF2-40B4-BE49-F238E27FC236}">
                    <a16:creationId xmlns:a16="http://schemas.microsoft.com/office/drawing/2014/main" id="{9A2C4C82-9A88-496C-99E7-3270B3F9F564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/>
              </a:p>
            </p:txBody>
          </p: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3E06DD17-4BBE-4027-A4B8-F126B6BB70FC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1" name="平行四边形 20">
                  <a:extLst>
                    <a:ext uri="{FF2B5EF4-FFF2-40B4-BE49-F238E27FC236}">
                      <a16:creationId xmlns:a16="http://schemas.microsoft.com/office/drawing/2014/main" id="{869FD3C1-D68E-47D3-B5EE-46D1DE1C1D75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2" name="平行四边形 21">
                  <a:extLst>
                    <a:ext uri="{FF2B5EF4-FFF2-40B4-BE49-F238E27FC236}">
                      <a16:creationId xmlns:a16="http://schemas.microsoft.com/office/drawing/2014/main" id="{A1A5E91B-34BE-4607-804F-767E9D42DC99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  <p:sp>
              <p:nvSpPr>
                <p:cNvPr id="23" name="平行四边形 22">
                  <a:extLst>
                    <a:ext uri="{FF2B5EF4-FFF2-40B4-BE49-F238E27FC236}">
                      <a16:creationId xmlns:a16="http://schemas.microsoft.com/office/drawing/2014/main" id="{C1078094-0899-4302-959D-2C091AC5B408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</a:endParaRPr>
                </a:p>
              </p:txBody>
            </p:sp>
          </p:grpSp>
        </p:grpSp>
        <p:sp>
          <p:nvSpPr>
            <p:cNvPr id="16" name="平行四边形 15">
              <a:extLst>
                <a:ext uri="{FF2B5EF4-FFF2-40B4-BE49-F238E27FC236}">
                  <a16:creationId xmlns:a16="http://schemas.microsoft.com/office/drawing/2014/main" id="{FC19B87A-1196-4815-B797-6011BB7B2BBD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17" name="平行四边形 16">
              <a:extLst>
                <a:ext uri="{FF2B5EF4-FFF2-40B4-BE49-F238E27FC236}">
                  <a16:creationId xmlns:a16="http://schemas.microsoft.com/office/drawing/2014/main" id="{830C9798-3EF1-48B8-B5E7-0CDBF0059E29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</a:endParaRPr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5D40F734-30FB-4AD7-A3BC-BDAA212623DC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5989CA95-53FF-4103-AE34-DA432A82F842}"/>
              </a:ext>
            </a:extLst>
          </p:cNvPr>
          <p:cNvSpPr/>
          <p:nvPr/>
        </p:nvSpPr>
        <p:spPr>
          <a:xfrm>
            <a:off x="2667687" y="769949"/>
            <a:ext cx="8281027" cy="5601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binarySearch(int X, int low, int high)</a:t>
            </a:r>
            <a:r>
              <a:rPr lang="en-US" altLang="zh-CN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//</a:t>
            </a:r>
            <a:r>
              <a:rPr lang="zh-CN" altLang="en-US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迭代算法</a:t>
            </a:r>
            <a:endParaRPr lang="zh-CN" altLang="zh-CN" sz="22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mid;</a:t>
            </a:r>
          </a:p>
          <a:p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while ( low &lt;= high)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	mid = (low + high)/2;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		if(X == K[mid]) 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return mid+1;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else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if (X &lt;K[mid])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 	high = mid - 1;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else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	low = mid + 1;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 return -1; </a:t>
            </a:r>
          </a:p>
          <a:p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	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488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356</Words>
  <Application>Microsoft Office PowerPoint</Application>
  <PresentationFormat>宽屏</PresentationFormat>
  <Paragraphs>76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等线</vt:lpstr>
      <vt:lpstr>等线 Light</vt:lpstr>
      <vt:lpstr>微软雅黑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xrk</cp:lastModifiedBy>
  <cp:revision>58</cp:revision>
  <dcterms:created xsi:type="dcterms:W3CDTF">2018-07-20T07:37:48Z</dcterms:created>
  <dcterms:modified xsi:type="dcterms:W3CDTF">2018-08-01T10:57:57Z</dcterms:modified>
</cp:coreProperties>
</file>

<file path=docProps/thumbnail.jpeg>
</file>